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333"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513"/>
    <p:restoredTop sz="85079"/>
  </p:normalViewPr>
  <p:slideViewPr>
    <p:cSldViewPr snapToGrid="0" snapToObjects="1">
      <p:cViewPr varScale="1">
        <p:scale>
          <a:sx n="16" d="100"/>
          <a:sy n="16" d="100"/>
        </p:scale>
        <p:origin x="216"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3684296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4277559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dirty="0"/>
          </a:p>
        </p:txBody>
      </p:sp>
    </p:spTree>
    <p:extLst>
      <p:ext uri="{BB962C8B-B14F-4D97-AF65-F5344CB8AC3E}">
        <p14:creationId xmlns:p14="http://schemas.microsoft.com/office/powerpoint/2010/main" val="39572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ootJake/FinalCapstoneIBM/blob/05243fd1b22b6bd223305f273c37501ebbe8413b/Week%202%20EDA%20with%20Visual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ootJake/FinalCapstoneIBM/blob/4b4c2ed012dfdfa0bc844d270da2a6560954288c/Week%202%20EDA%20with%20SQ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ootJake/FinalCapstoneIBM/blob/7dcdc2f0ca271cc044d95630dba1f9cf60d23729/Week%202%20Map%20with%20foliu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hootJake/FinalCapstoneIBM/blob/9f36591051e4080bb57b98ab541e09ca1477bc97/Week%203%20Ploty%20Dash"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ootJake/FinalCapstoneIBM/blob/88c54e0b6caf041299bf8d580ffe11a6b7c6e177/Week%204%20Predictive%20Analysi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launches/past"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ShootJake/FinalCapstoneIBM/blob/6d731e1f0263b39b40dd6279e8dd2c2e49677274/Final%20Week%201%20Data%20Collection%20API" TargetMode="Externa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hootJake/FinalCapstoneIBM/blob/6d731e1f0263b39b40dd6279e8dd2c2e49677274/Week%201%20Web%20Scrap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ootJake/FinalCapstoneIBM/blob/b31c22a273315ee339024d2eda53d85174a9bf8b/Week%201%20Data%20Wrangling"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Dontai Wilson</a:t>
            </a:r>
          </a:p>
          <a:p>
            <a:r>
              <a:rPr lang="en-US" dirty="0">
                <a:solidFill>
                  <a:schemeClr val="bg2"/>
                </a:solidFill>
                <a:latin typeface="Abadi" panose="020B0604020104020204" pitchFamily="34" charset="0"/>
                <a:ea typeface="SF Pro" pitchFamily="2" charset="0"/>
                <a:cs typeface="SF Pro" pitchFamily="2" charset="0"/>
              </a:rPr>
              <a:t>Jan 28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I choose a variety of charts for a better comparison of the direct relationships between certain data points. Charts such as: </a:t>
            </a:r>
          </a:p>
          <a:p>
            <a:pPr>
              <a:lnSpc>
                <a:spcPct val="100000"/>
              </a:lnSpc>
              <a:spcBef>
                <a:spcPts val="1400"/>
              </a:spcBef>
              <a:buFont typeface="Wingdings" pitchFamily="2" charset="2"/>
              <a:buChar char="v"/>
            </a:pPr>
            <a:r>
              <a:rPr lang="en-US" sz="2200" dirty="0">
                <a:solidFill>
                  <a:schemeClr val="accent3">
                    <a:lumMod val="25000"/>
                  </a:schemeClr>
                </a:solidFill>
                <a:latin typeface="Abadi"/>
              </a:rPr>
              <a:t> a Scatter Plot, a Bar Plot, and a Line Plot to visualize the relationships between two variables such as; the flight number and the payload mass, as well as the flight number and the launch site that was used, also the payload mass and the launch site that was used, as well as the success rate per year over the last 10 years. </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hlinkClick r:id="rId3"/>
              </a:rPr>
              <a:t>GitHub link to my EDA Visuals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queries that I performed include:</a:t>
            </a:r>
          </a:p>
          <a:p>
            <a:pPr>
              <a:lnSpc>
                <a:spcPct val="100000"/>
              </a:lnSpc>
              <a:spcBef>
                <a:spcPts val="1400"/>
              </a:spcBef>
            </a:pPr>
            <a:r>
              <a:rPr lang="en-US" sz="2200" dirty="0">
                <a:solidFill>
                  <a:schemeClr val="accent3">
                    <a:lumMod val="25000"/>
                  </a:schemeClr>
                </a:solidFill>
                <a:latin typeface="Abadi"/>
              </a:rPr>
              <a:t>Determining the Average Payload Weight </a:t>
            </a:r>
          </a:p>
          <a:p>
            <a:pPr>
              <a:lnSpc>
                <a:spcPct val="100000"/>
              </a:lnSpc>
              <a:spcBef>
                <a:spcPts val="1400"/>
              </a:spcBef>
            </a:pPr>
            <a:r>
              <a:rPr lang="en-US" sz="2200" dirty="0">
                <a:solidFill>
                  <a:schemeClr val="accent3">
                    <a:lumMod val="25000"/>
                  </a:schemeClr>
                </a:solidFill>
                <a:latin typeface="Abadi"/>
              </a:rPr>
              <a:t>I found the boosters that had success in drone ship landings with payloads between 4000 and 6000 KG</a:t>
            </a:r>
          </a:p>
          <a:p>
            <a:pPr>
              <a:lnSpc>
                <a:spcPct val="100000"/>
              </a:lnSpc>
              <a:spcBef>
                <a:spcPts val="1400"/>
              </a:spcBef>
            </a:pPr>
            <a:r>
              <a:rPr lang="en-US" sz="2200" dirty="0">
                <a:solidFill>
                  <a:schemeClr val="accent3">
                    <a:lumMod val="25000"/>
                  </a:schemeClr>
                </a:solidFill>
                <a:latin typeface="Abadi"/>
              </a:rPr>
              <a:t>Ranked the number of successful landings between 2010 and 2017 by the number of successful attempts.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SQL Queries </a:t>
            </a:r>
            <a:r>
              <a:rPr lang="en-US" sz="2200" dirty="0">
                <a:solidFill>
                  <a:schemeClr val="accent3">
                    <a:lumMod val="25000"/>
                  </a:schemeClr>
                </a:solidFill>
                <a:latin typeface="Abadi" panose="020B0604020104020204" pitchFamily="34" charset="0"/>
              </a:rPr>
              <a:t>on Git Hub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utilized an interactive Map with Folium</a:t>
            </a:r>
          </a:p>
          <a:p>
            <a:pPr>
              <a:lnSpc>
                <a:spcPct val="100000"/>
              </a:lnSpc>
              <a:spcBef>
                <a:spcPts val="1400"/>
              </a:spcBef>
            </a:pPr>
            <a:r>
              <a:rPr lang="en-US" sz="2200" dirty="0">
                <a:solidFill>
                  <a:schemeClr val="accent3">
                    <a:lumMod val="25000"/>
                  </a:schemeClr>
                </a:solidFill>
                <a:latin typeface="Abadi" panose="020B0604020104020204" pitchFamily="34" charset="0"/>
              </a:rPr>
              <a:t>This map includes the Launch sites, marked on the map to see how close to the equator each lauch site is. </a:t>
            </a:r>
          </a:p>
          <a:p>
            <a:pPr>
              <a:lnSpc>
                <a:spcPct val="100000"/>
              </a:lnSpc>
              <a:spcBef>
                <a:spcPts val="1400"/>
              </a:spcBef>
            </a:pPr>
            <a:r>
              <a:rPr lang="en-US" sz="2200" dirty="0">
                <a:solidFill>
                  <a:schemeClr val="accent3">
                    <a:lumMod val="25000"/>
                  </a:schemeClr>
                </a:solidFill>
                <a:latin typeface="Abadi" panose="020B0604020104020204" pitchFamily="34" charset="0"/>
              </a:rPr>
              <a:t>The Clusters of the Launches for each site, to see a visual of how many launches were performed at which location</a:t>
            </a:r>
          </a:p>
          <a:p>
            <a:pPr>
              <a:lnSpc>
                <a:spcPct val="100000"/>
              </a:lnSpc>
              <a:spcBef>
                <a:spcPts val="1400"/>
              </a:spcBef>
            </a:pPr>
            <a:r>
              <a:rPr lang="en-US" sz="2200" dirty="0">
                <a:solidFill>
                  <a:schemeClr val="accent3">
                    <a:lumMod val="25000"/>
                  </a:schemeClr>
                </a:solidFill>
                <a:latin typeface="Abadi" panose="020B0604020104020204" pitchFamily="34" charset="0"/>
              </a:rPr>
              <a:t>The success or failure of the launches for each launch site, to get a quick snap shot of the overall success of the launch sites.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Folium Interactive Map on GitHub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utilized Pie charts, and Scatter Plots</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compares the success and failure per Launch site or the success rate of all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correlation between the Payload weight and success of each launch. </a:t>
            </a:r>
          </a:p>
          <a:p>
            <a:pPr>
              <a:lnSpc>
                <a:spcPct val="100000"/>
              </a:lnSpc>
              <a:spcBef>
                <a:spcPts val="1400"/>
              </a:spcBef>
            </a:pPr>
            <a:r>
              <a:rPr lang="en-US" sz="2200" dirty="0">
                <a:solidFill>
                  <a:schemeClr val="accent3">
                    <a:lumMod val="25000"/>
                  </a:schemeClr>
                </a:solidFill>
                <a:latin typeface="Abadi" panose="020B0604020104020204" pitchFamily="34" charset="0"/>
              </a:rPr>
              <a:t>The plotly dash allows the user to change the launch site, or payload size per site or overall to do a real time comparison on the relation ship between the variables. </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Plotly Dash External Lab on Git 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Standardizing the data and we split the data into two groups, Training Data and Testing Data. </a:t>
            </a:r>
          </a:p>
          <a:p>
            <a:pPr>
              <a:lnSpc>
                <a:spcPct val="100000"/>
              </a:lnSpc>
              <a:spcBef>
                <a:spcPts val="1400"/>
              </a:spcBef>
            </a:pPr>
            <a:r>
              <a:rPr lang="en-US" sz="2200" dirty="0">
                <a:solidFill>
                  <a:schemeClr val="accent3">
                    <a:lumMod val="25000"/>
                  </a:schemeClr>
                </a:solidFill>
                <a:latin typeface="Abadi" panose="020B0604020104020204" pitchFamily="34" charset="0"/>
              </a:rPr>
              <a:t>We then fit our model with the data and analyzed its performance using Grid Search which tests all the inputted variables and returns the best Parameters for our model. </a:t>
            </a:r>
          </a:p>
          <a:p>
            <a:pPr>
              <a:lnSpc>
                <a:spcPct val="100000"/>
              </a:lnSpc>
              <a:spcBef>
                <a:spcPts val="1400"/>
              </a:spcBef>
            </a:pPr>
            <a:r>
              <a:rPr lang="en-US" sz="2200" dirty="0">
                <a:solidFill>
                  <a:schemeClr val="accent3">
                    <a:lumMod val="25000"/>
                  </a:schemeClr>
                </a:solidFill>
                <a:latin typeface="Abadi" panose="020B0604020104020204" pitchFamily="34" charset="0"/>
              </a:rPr>
              <a:t>We then tested the model with the test data we separated from out data pre training and utilized a Confusion Matrix to visualize model performance.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Predictive Analysis </a:t>
            </a:r>
            <a:r>
              <a:rPr lang="en-US" sz="2200" dirty="0">
                <a:solidFill>
                  <a:schemeClr val="accent3">
                    <a:lumMod val="25000"/>
                  </a:schemeClr>
                </a:solidFill>
                <a:latin typeface="Abadi" panose="020B0604020104020204" pitchFamily="34" charset="0"/>
              </a:rPr>
              <a:t>on Git Hub</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4318704"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Our Predictive Analysis shows that a Regression Tree would be the best performing Model to make predictive estimations, based on its performance on our test data and compared to the other models we fit and tested.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Flight Number vs. Launch Site</a:t>
            </a:r>
          </a:p>
        </p:txBody>
      </p:sp>
      <p:pic>
        <p:nvPicPr>
          <p:cNvPr id="6" name="Picture 5" descr="Chart&#10;&#10;Description automatically generated with low confidence">
            <a:extLst>
              <a:ext uri="{FF2B5EF4-FFF2-40B4-BE49-F238E27FC236}">
                <a16:creationId xmlns:a16="http://schemas.microsoft.com/office/drawing/2014/main" id="{B5EAB33A-199B-C175-23C3-DCA6720B0776}"/>
              </a:ext>
            </a:extLst>
          </p:cNvPr>
          <p:cNvPicPr>
            <a:picLocks noChangeAspect="1"/>
          </p:cNvPicPr>
          <p:nvPr/>
        </p:nvPicPr>
        <p:blipFill>
          <a:blip r:embed="rId2"/>
          <a:stretch>
            <a:fillRect/>
          </a:stretch>
        </p:blipFill>
        <p:spPr>
          <a:xfrm>
            <a:off x="432225" y="1822348"/>
            <a:ext cx="11327549" cy="446459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17</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Payload vs. Launch Site</a:t>
            </a:r>
          </a:p>
        </p:txBody>
      </p:sp>
      <p:pic>
        <p:nvPicPr>
          <p:cNvPr id="6" name="Picture 5" descr="Graphical user interface, text, application&#10;&#10;Description automatically generated">
            <a:extLst>
              <a:ext uri="{FF2B5EF4-FFF2-40B4-BE49-F238E27FC236}">
                <a16:creationId xmlns:a16="http://schemas.microsoft.com/office/drawing/2014/main" id="{E74E0935-AB68-A022-67EF-657A0EED6C58}"/>
              </a:ext>
            </a:extLst>
          </p:cNvPr>
          <p:cNvPicPr>
            <a:picLocks noChangeAspect="1"/>
          </p:cNvPicPr>
          <p:nvPr/>
        </p:nvPicPr>
        <p:blipFill>
          <a:blip r:embed="rId2"/>
          <a:stretch>
            <a:fillRect/>
          </a:stretch>
        </p:blipFill>
        <p:spPr>
          <a:xfrm>
            <a:off x="432225" y="1822348"/>
            <a:ext cx="11327549" cy="463167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18</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Success Rate vs. Orbit Type</a:t>
            </a:r>
          </a:p>
        </p:txBody>
      </p:sp>
      <p:pic>
        <p:nvPicPr>
          <p:cNvPr id="6" name="Picture 5" descr="Chart, bar chart&#10;&#10;Description automatically generated">
            <a:extLst>
              <a:ext uri="{FF2B5EF4-FFF2-40B4-BE49-F238E27FC236}">
                <a16:creationId xmlns:a16="http://schemas.microsoft.com/office/drawing/2014/main" id="{2849AF2C-DDE9-F156-AE71-80D99FEFB6B7}"/>
              </a:ext>
            </a:extLst>
          </p:cNvPr>
          <p:cNvPicPr>
            <a:picLocks noChangeAspect="1"/>
          </p:cNvPicPr>
          <p:nvPr/>
        </p:nvPicPr>
        <p:blipFill>
          <a:blip r:embed="rId2"/>
          <a:stretch>
            <a:fillRect/>
          </a:stretch>
        </p:blipFill>
        <p:spPr>
          <a:xfrm>
            <a:off x="5249769" y="467208"/>
            <a:ext cx="5731065" cy="59235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19</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Flight Number vs. Orbit Type</a:t>
            </a:r>
          </a:p>
        </p:txBody>
      </p:sp>
      <p:pic>
        <p:nvPicPr>
          <p:cNvPr id="6" name="Picture 5" descr="Application&#10;&#10;Description automatically generated with medium confidence">
            <a:extLst>
              <a:ext uri="{FF2B5EF4-FFF2-40B4-BE49-F238E27FC236}">
                <a16:creationId xmlns:a16="http://schemas.microsoft.com/office/drawing/2014/main" id="{1339D37F-E187-9B51-4E46-EACA239A5C95}"/>
              </a:ext>
            </a:extLst>
          </p:cNvPr>
          <p:cNvPicPr>
            <a:picLocks noChangeAspect="1"/>
          </p:cNvPicPr>
          <p:nvPr/>
        </p:nvPicPr>
        <p:blipFill>
          <a:blip r:embed="rId2"/>
          <a:stretch>
            <a:fillRect/>
          </a:stretch>
        </p:blipFill>
        <p:spPr>
          <a:xfrm>
            <a:off x="432225" y="1822348"/>
            <a:ext cx="11327549" cy="446459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20</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Payload vs. Orbit Type</a:t>
            </a:r>
          </a:p>
        </p:txBody>
      </p:sp>
      <p:pic>
        <p:nvPicPr>
          <p:cNvPr id="6" name="Picture 5" descr="Text, application&#10;&#10;Description automatically generated">
            <a:extLst>
              <a:ext uri="{FF2B5EF4-FFF2-40B4-BE49-F238E27FC236}">
                <a16:creationId xmlns:a16="http://schemas.microsoft.com/office/drawing/2014/main" id="{DB0E6F4F-463F-F53A-7089-446136E9135E}"/>
              </a:ext>
            </a:extLst>
          </p:cNvPr>
          <p:cNvPicPr>
            <a:picLocks noChangeAspect="1"/>
          </p:cNvPicPr>
          <p:nvPr/>
        </p:nvPicPr>
        <p:blipFill>
          <a:blip r:embed="rId2"/>
          <a:stretch>
            <a:fillRect/>
          </a:stretch>
        </p:blipFill>
        <p:spPr>
          <a:xfrm>
            <a:off x="432225" y="1655276"/>
            <a:ext cx="11327549" cy="463167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21</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Launch Success Yearly Trend</a:t>
            </a:r>
          </a:p>
        </p:txBody>
      </p:sp>
      <p:pic>
        <p:nvPicPr>
          <p:cNvPr id="6" name="Picture 5" descr="Chart, line chart&#10;&#10;Description automatically generated">
            <a:extLst>
              <a:ext uri="{FF2B5EF4-FFF2-40B4-BE49-F238E27FC236}">
                <a16:creationId xmlns:a16="http://schemas.microsoft.com/office/drawing/2014/main" id="{42E93C9E-8E8A-E358-4C96-F2207562DF94}"/>
              </a:ext>
            </a:extLst>
          </p:cNvPr>
          <p:cNvPicPr>
            <a:picLocks noChangeAspect="1"/>
          </p:cNvPicPr>
          <p:nvPr/>
        </p:nvPicPr>
        <p:blipFill>
          <a:blip r:embed="rId2"/>
          <a:stretch>
            <a:fillRect/>
          </a:stretch>
        </p:blipFill>
        <p:spPr>
          <a:xfrm>
            <a:off x="432225" y="1822348"/>
            <a:ext cx="11327549" cy="44645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22</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01920" cy="4450196"/>
          </a:xfrm>
          <a:prstGeom prst="rect">
            <a:avLst/>
          </a:prstGeom>
        </p:spPr>
        <p:txBody>
          <a:bodyPr>
            <a:noAutofit/>
          </a:bodyPr>
          <a:lstStyle/>
          <a:p>
            <a:pPr marL="0" indent="0">
              <a:lnSpc>
                <a:spcPct val="100000"/>
              </a:lnSpc>
              <a:spcBef>
                <a:spcPts val="1400"/>
              </a:spcBef>
              <a:buNone/>
            </a:pPr>
            <a:r>
              <a:rPr lang="en-US" sz="4000" dirty="0">
                <a:solidFill>
                  <a:schemeClr val="accent3">
                    <a:lumMod val="25000"/>
                  </a:schemeClr>
                </a:solidFill>
                <a:latin typeface="Abadi" panose="020B0604020104020204" pitchFamily="34" charset="0"/>
              </a:rPr>
              <a:t>There are Four Launch Sites:</a:t>
            </a:r>
          </a:p>
          <a:p>
            <a:pPr>
              <a:lnSpc>
                <a:spcPct val="100000"/>
              </a:lnSpc>
              <a:spcBef>
                <a:spcPts val="1400"/>
              </a:spcBef>
            </a:pPr>
            <a:r>
              <a:rPr lang="en-US" sz="4000" dirty="0">
                <a:solidFill>
                  <a:schemeClr val="accent3">
                    <a:lumMod val="25000"/>
                  </a:schemeClr>
                </a:solidFill>
                <a:latin typeface="Abadi" panose="020B0604020104020204" pitchFamily="34" charset="0"/>
              </a:rPr>
              <a:t>CCAFS LC-40</a:t>
            </a:r>
          </a:p>
          <a:p>
            <a:pPr>
              <a:lnSpc>
                <a:spcPct val="100000"/>
              </a:lnSpc>
              <a:spcBef>
                <a:spcPts val="1400"/>
              </a:spcBef>
            </a:pPr>
            <a:r>
              <a:rPr lang="en-US" sz="4000" dirty="0">
                <a:solidFill>
                  <a:schemeClr val="accent3">
                    <a:lumMod val="25000"/>
                  </a:schemeClr>
                </a:solidFill>
                <a:latin typeface="Abadi" panose="020B0604020104020204" pitchFamily="34" charset="0"/>
              </a:rPr>
              <a:t>VAFB SLC-4E</a:t>
            </a:r>
          </a:p>
          <a:p>
            <a:pPr>
              <a:lnSpc>
                <a:spcPct val="100000"/>
              </a:lnSpc>
              <a:spcBef>
                <a:spcPts val="1400"/>
              </a:spcBef>
            </a:pPr>
            <a:r>
              <a:rPr lang="en-US" sz="4000" dirty="0">
                <a:solidFill>
                  <a:schemeClr val="accent3">
                    <a:lumMod val="25000"/>
                  </a:schemeClr>
                </a:solidFill>
                <a:latin typeface="Abadi" panose="020B0604020104020204" pitchFamily="34" charset="0"/>
              </a:rPr>
              <a:t>KSC LC-39A</a:t>
            </a:r>
          </a:p>
          <a:p>
            <a:pPr>
              <a:lnSpc>
                <a:spcPct val="100000"/>
              </a:lnSpc>
              <a:spcBef>
                <a:spcPts val="1400"/>
              </a:spcBef>
            </a:pPr>
            <a:r>
              <a:rPr lang="en-US" sz="40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10;&#10;Description automatically generated">
            <a:extLst>
              <a:ext uri="{FF2B5EF4-FFF2-40B4-BE49-F238E27FC236}">
                <a16:creationId xmlns:a16="http://schemas.microsoft.com/office/drawing/2014/main" id="{D86DFEFC-5715-2E28-E593-AED26A1399FE}"/>
              </a:ext>
            </a:extLst>
          </p:cNvPr>
          <p:cNvPicPr>
            <a:picLocks noChangeAspect="1"/>
          </p:cNvPicPr>
          <p:nvPr/>
        </p:nvPicPr>
        <p:blipFill>
          <a:blip r:embed="rId3"/>
          <a:stretch>
            <a:fillRect/>
          </a:stretch>
        </p:blipFill>
        <p:spPr>
          <a:xfrm>
            <a:off x="7329186" y="1575377"/>
            <a:ext cx="4226710" cy="44501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dirty="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marL="0" indent="0" algn="ctr">
              <a:spcBef>
                <a:spcPts val="1400"/>
              </a:spcBef>
              <a:buNone/>
            </a:pPr>
            <a:r>
              <a:rPr lang="en-US" sz="1700" dirty="0"/>
              <a:t>5 Launch Sites and respective data for the Launch sights beginning with ‘CCA’</a:t>
            </a:r>
          </a:p>
        </p:txBody>
      </p:sp>
      <p:pic>
        <p:nvPicPr>
          <p:cNvPr id="6" name="Picture 5" descr="Graphical user interface, application&#10;&#10;Description automatically generated">
            <a:extLst>
              <a:ext uri="{FF2B5EF4-FFF2-40B4-BE49-F238E27FC236}">
                <a16:creationId xmlns:a16="http://schemas.microsoft.com/office/drawing/2014/main" id="{E7D90044-17FE-E444-12F5-B099A384BA55}"/>
              </a:ext>
            </a:extLst>
          </p:cNvPr>
          <p:cNvPicPr>
            <a:picLocks noChangeAspect="1"/>
          </p:cNvPicPr>
          <p:nvPr/>
        </p:nvPicPr>
        <p:blipFill>
          <a:blip r:embed="rId2"/>
          <a:stretch>
            <a:fillRect/>
          </a:stretch>
        </p:blipFill>
        <p:spPr>
          <a:xfrm>
            <a:off x="838205" y="2390585"/>
            <a:ext cx="10515595" cy="38292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Text&#10;&#10;Description automatically generated with medium confidence">
            <a:extLst>
              <a:ext uri="{FF2B5EF4-FFF2-40B4-BE49-F238E27FC236}">
                <a16:creationId xmlns:a16="http://schemas.microsoft.com/office/drawing/2014/main" id="{90394FB1-BEBB-8540-A58E-7403C8EA661A}"/>
              </a:ext>
            </a:extLst>
          </p:cNvPr>
          <p:cNvPicPr>
            <a:picLocks noChangeAspect="1"/>
          </p:cNvPicPr>
          <p:nvPr/>
        </p:nvPicPr>
        <p:blipFill>
          <a:blip r:embed="rId3"/>
          <a:stretch>
            <a:fillRect/>
          </a:stretch>
        </p:blipFill>
        <p:spPr>
          <a:xfrm>
            <a:off x="959775" y="2690692"/>
            <a:ext cx="9366057" cy="29659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Text&#10;&#10;Description automatically generated with medium confidence">
            <a:extLst>
              <a:ext uri="{FF2B5EF4-FFF2-40B4-BE49-F238E27FC236}">
                <a16:creationId xmlns:a16="http://schemas.microsoft.com/office/drawing/2014/main" id="{EE93F9DC-3E16-FAC2-2256-FDC4A9E4C5E3}"/>
              </a:ext>
            </a:extLst>
          </p:cNvPr>
          <p:cNvPicPr>
            <a:picLocks noChangeAspect="1"/>
          </p:cNvPicPr>
          <p:nvPr/>
        </p:nvPicPr>
        <p:blipFill>
          <a:blip r:embed="rId3"/>
          <a:stretch>
            <a:fillRect/>
          </a:stretch>
        </p:blipFill>
        <p:spPr>
          <a:xfrm>
            <a:off x="770010" y="2431899"/>
            <a:ext cx="10384933" cy="343619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F9 B1032.1 With a payload of 5300Kg to LEO orbit was retrieved.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7D01F89-AB37-E348-EACE-87CE5666FB7D}"/>
              </a:ext>
            </a:extLst>
          </p:cNvPr>
          <p:cNvPicPr>
            <a:picLocks noChangeAspect="1"/>
          </p:cNvPicPr>
          <p:nvPr/>
        </p:nvPicPr>
        <p:blipFill>
          <a:blip r:embed="rId3"/>
          <a:stretch>
            <a:fillRect/>
          </a:stretch>
        </p:blipFill>
        <p:spPr>
          <a:xfrm>
            <a:off x="638054" y="3260035"/>
            <a:ext cx="10783936" cy="14486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Table&#10;&#10;Description automatically generated">
            <a:extLst>
              <a:ext uri="{FF2B5EF4-FFF2-40B4-BE49-F238E27FC236}">
                <a16:creationId xmlns:a16="http://schemas.microsoft.com/office/drawing/2014/main" id="{55D883BC-1FF3-BC87-1B18-8625E3A0CC1F}"/>
              </a:ext>
            </a:extLst>
          </p:cNvPr>
          <p:cNvPicPr>
            <a:picLocks noChangeAspect="1"/>
          </p:cNvPicPr>
          <p:nvPr/>
        </p:nvPicPr>
        <p:blipFill>
          <a:blip r:embed="rId3"/>
          <a:stretch>
            <a:fillRect/>
          </a:stretch>
        </p:blipFill>
        <p:spPr>
          <a:xfrm>
            <a:off x="2328340" y="2725254"/>
            <a:ext cx="7398942" cy="381559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8969E6B7-B614-5690-38ED-28265E94DA22}"/>
              </a:ext>
            </a:extLst>
          </p:cNvPr>
          <p:cNvPicPr>
            <a:picLocks noChangeAspect="1"/>
          </p:cNvPicPr>
          <p:nvPr/>
        </p:nvPicPr>
        <p:blipFill>
          <a:blip r:embed="rId3"/>
          <a:stretch>
            <a:fillRect/>
          </a:stretch>
        </p:blipFill>
        <p:spPr>
          <a:xfrm>
            <a:off x="1154872" y="2327689"/>
            <a:ext cx="7975876" cy="411312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21535"/>
            <a:ext cx="7270697" cy="296265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Utilizing, verified information from trusted sources, ethically to determine what if any factors have the biggest impact on the successful retrieval of mission assets to help drive down the cost of each mission attempt. </a:t>
            </a:r>
          </a:p>
          <a:p>
            <a:pPr>
              <a:lnSpc>
                <a:spcPct val="100000"/>
              </a:lnSpc>
              <a:spcBef>
                <a:spcPts val="1400"/>
              </a:spcBef>
            </a:pPr>
            <a:r>
              <a:rPr lang="en-US" sz="2200" dirty="0">
                <a:solidFill>
                  <a:schemeClr val="accent3">
                    <a:lumMod val="25000"/>
                  </a:schemeClr>
                </a:solidFill>
                <a:latin typeface="Abadi" panose="020B0604020104020204" pitchFamily="34" charset="0"/>
              </a:rPr>
              <a:t>After a detailed analysis of the mission attempts by our competitors we have determined there are a few different parameters that make the difference between a successful mission attempt.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3992" y="2374673"/>
            <a:ext cx="4716389" cy="2892149"/>
          </a:xfrm>
          <a:prstGeom prst="rect">
            <a:avLst/>
          </a:prstGeom>
        </p:spPr>
        <p:txBody>
          <a:bodyPr>
            <a:noAutofit/>
          </a:bodyPr>
          <a:lstStyle/>
          <a:p>
            <a:pPr marL="0" indent="0">
              <a:lnSpc>
                <a:spcPct val="100000"/>
              </a:lnSpc>
              <a:spcBef>
                <a:spcPts val="1400"/>
              </a:spcBef>
              <a:buNone/>
            </a:pPr>
            <a:r>
              <a:rPr lang="en-US" sz="36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Table&#10;&#10;Description automatically generated">
            <a:extLst>
              <a:ext uri="{FF2B5EF4-FFF2-40B4-BE49-F238E27FC236}">
                <a16:creationId xmlns:a16="http://schemas.microsoft.com/office/drawing/2014/main" id="{2EC62257-4080-73F8-1015-2996854C157A}"/>
              </a:ext>
            </a:extLst>
          </p:cNvPr>
          <p:cNvPicPr>
            <a:picLocks noChangeAspect="1"/>
          </p:cNvPicPr>
          <p:nvPr/>
        </p:nvPicPr>
        <p:blipFill>
          <a:blip r:embed="rId3"/>
          <a:stretch>
            <a:fillRect/>
          </a:stretch>
        </p:blipFill>
        <p:spPr>
          <a:xfrm>
            <a:off x="5993775" y="1401873"/>
            <a:ext cx="4061472" cy="491747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2606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able&#10;&#10;Description automatically generated">
            <a:extLst>
              <a:ext uri="{FF2B5EF4-FFF2-40B4-BE49-F238E27FC236}">
                <a16:creationId xmlns:a16="http://schemas.microsoft.com/office/drawing/2014/main" id="{B927B8D3-A1C8-9697-2F73-7CAE630C4DFA}"/>
              </a:ext>
            </a:extLst>
          </p:cNvPr>
          <p:cNvPicPr>
            <a:picLocks noChangeAspect="1"/>
          </p:cNvPicPr>
          <p:nvPr/>
        </p:nvPicPr>
        <p:blipFill>
          <a:blip r:embed="rId3"/>
          <a:stretch>
            <a:fillRect/>
          </a:stretch>
        </p:blipFill>
        <p:spPr>
          <a:xfrm>
            <a:off x="5295106" y="2567747"/>
            <a:ext cx="6536281" cy="22958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able&#10;&#10;Description automatically generated">
            <a:extLst>
              <a:ext uri="{FF2B5EF4-FFF2-40B4-BE49-F238E27FC236}">
                <a16:creationId xmlns:a16="http://schemas.microsoft.com/office/drawing/2014/main" id="{CC376DB2-682D-D779-9A5C-FE045692CD6B}"/>
              </a:ext>
            </a:extLst>
          </p:cNvPr>
          <p:cNvPicPr>
            <a:picLocks noChangeAspect="1"/>
          </p:cNvPicPr>
          <p:nvPr/>
        </p:nvPicPr>
        <p:blipFill>
          <a:blip r:embed="rId3"/>
          <a:stretch>
            <a:fillRect/>
          </a:stretch>
        </p:blipFill>
        <p:spPr>
          <a:xfrm>
            <a:off x="643011" y="2902034"/>
            <a:ext cx="10290032" cy="34173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r>
              <a:rPr lang="en-US" dirty="0"/>
              <a:t>The Blue markers represent the Launch Site Locations</a:t>
            </a:r>
          </a:p>
          <a:p>
            <a:r>
              <a:rPr lang="en-US" dirty="0"/>
              <a:t>The Orange Tag is the Name of the Launch Sites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7" name="Picture 6" descr="Map&#10;&#10;Description automatically generated">
            <a:extLst>
              <a:ext uri="{FF2B5EF4-FFF2-40B4-BE49-F238E27FC236}">
                <a16:creationId xmlns:a16="http://schemas.microsoft.com/office/drawing/2014/main" id="{62F31686-C461-B010-3512-A9E7D5F8B7FA}"/>
              </a:ext>
            </a:extLst>
          </p:cNvPr>
          <p:cNvPicPr>
            <a:picLocks noChangeAspect="1"/>
          </p:cNvPicPr>
          <p:nvPr/>
        </p:nvPicPr>
        <p:blipFill>
          <a:blip r:embed="rId3"/>
          <a:stretch>
            <a:fillRect/>
          </a:stretch>
        </p:blipFill>
        <p:spPr>
          <a:xfrm>
            <a:off x="546651" y="1432809"/>
            <a:ext cx="10726437" cy="275487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watch, different, several&#10;&#10;Description automatically generated">
            <a:extLst>
              <a:ext uri="{FF2B5EF4-FFF2-40B4-BE49-F238E27FC236}">
                <a16:creationId xmlns:a16="http://schemas.microsoft.com/office/drawing/2014/main" id="{7AD3CEE3-2CE6-F6C8-1E49-0CD8754A5E83}"/>
              </a:ext>
            </a:extLst>
          </p:cNvPr>
          <p:cNvPicPr>
            <a:picLocks noChangeAspect="1"/>
          </p:cNvPicPr>
          <p:nvPr/>
        </p:nvPicPr>
        <p:blipFill rotWithShape="1">
          <a:blip r:embed="rId2"/>
          <a:srcRect l="23009" r="27213"/>
          <a:stretch/>
        </p:blipFill>
        <p:spPr>
          <a:xfrm>
            <a:off x="1" y="10"/>
            <a:ext cx="15920548"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09448" y="1913950"/>
            <a:ext cx="4204137" cy="13427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300" dirty="0">
                <a:solidFill>
                  <a:schemeClr val="tx1"/>
                </a:solidFill>
                <a:latin typeface="+mj-lt"/>
                <a:ea typeface="+mj-ea"/>
                <a:cs typeface="+mj-cs"/>
              </a:rPr>
              <a:t>Folium Map Success/Failed Clusters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2568203" y="1232300"/>
            <a:ext cx="365760" cy="365125"/>
          </a:xfrm>
          <a:prstGeom prst="ellipse">
            <a:avLst/>
          </a:prstGeom>
          <a:solidFill>
            <a:schemeClr val="bg1">
              <a:alpha val="7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5075537C-CA84-1446-933C-8E9D027F9201}" type="slidenum">
              <a:rPr lang="en-US" sz="1100">
                <a:solidFill>
                  <a:schemeClr val="tx1"/>
                </a:solidFill>
                <a:latin typeface="Calibri" panose="020F0502020204030204"/>
              </a:rPr>
              <a:pPr algn="ctr">
                <a:lnSpc>
                  <a:spcPct val="90000"/>
                </a:lnSpc>
                <a:spcAft>
                  <a:spcPts val="600"/>
                </a:spcAft>
                <a:defRPr/>
              </a:pPr>
              <a:t>35</a:t>
            </a:fld>
            <a:endParaRPr lang="en-US" sz="1100" dirty="0">
              <a:solidFill>
                <a:schemeClr val="tx1"/>
              </a:solidFill>
              <a:latin typeface="Calibri" panose="020F0502020204030204"/>
            </a:endParaRP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5516" y="3417573"/>
            <a:ext cx="4593021" cy="2619839"/>
          </a:xfrm>
          <a:prstGeom prst="rect">
            <a:avLst/>
          </a:prstGeom>
        </p:spPr>
        <p:txBody>
          <a:bodyPr vert="horz" lIns="91440" tIns="45720" rIns="91440" bIns="45720" rtlCol="0" anchor="ctr">
            <a:normAutofit/>
          </a:bodyPr>
          <a:lstStyle/>
          <a:p>
            <a:pPr marL="0" indent="0">
              <a:spcBef>
                <a:spcPts val="1400"/>
              </a:spcBef>
              <a:buNone/>
            </a:pPr>
            <a:endParaRPr lang="en-US" sz="2000" dirty="0"/>
          </a:p>
          <a:p>
            <a:pPr>
              <a:spcBef>
                <a:spcPts val="1400"/>
              </a:spcBef>
            </a:pPr>
            <a:r>
              <a:rPr lang="en-US" sz="2000" dirty="0"/>
              <a:t>The red dots indicate the failure of the launches </a:t>
            </a:r>
          </a:p>
          <a:p>
            <a:pPr>
              <a:spcBef>
                <a:spcPts val="1400"/>
              </a:spcBef>
            </a:pPr>
            <a:r>
              <a:rPr lang="en-US" sz="2000" dirty="0"/>
              <a:t>The green dots indicate success of the launches</a:t>
            </a:r>
          </a:p>
          <a:p>
            <a:pPr>
              <a:spcBef>
                <a:spcPts val="1400"/>
              </a:spcBef>
            </a:pPr>
            <a:r>
              <a:rPr lang="en-US" sz="2000" dirty="0"/>
              <a:t>This cluster is for the CCAL LC-40 Launch Site</a:t>
            </a:r>
          </a:p>
          <a:p>
            <a:pPr>
              <a:spcBef>
                <a:spcPts val="1400"/>
              </a:spcBef>
            </a:pPr>
            <a:endParaRPr lang="en-US" sz="1100" dirty="0"/>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3600" dirty="0">
                <a:solidFill>
                  <a:schemeClr val="accent3">
                    <a:lumMod val="25000"/>
                  </a:schemeClr>
                </a:solidFill>
                <a:latin typeface="Abadi"/>
              </a:rPr>
              <a:t>Distance from Launch Sites in Florida to East Coast Line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Florida Launch Sites Distance to Coast Line</a:t>
            </a:r>
          </a:p>
        </p:txBody>
      </p:sp>
      <p:pic>
        <p:nvPicPr>
          <p:cNvPr id="4" name="Picture 3" descr="Map&#10;&#10;Description automatically generated">
            <a:extLst>
              <a:ext uri="{FF2B5EF4-FFF2-40B4-BE49-F238E27FC236}">
                <a16:creationId xmlns:a16="http://schemas.microsoft.com/office/drawing/2014/main" id="{1E828EBC-7FDE-0B07-3A9A-E42B06424281}"/>
              </a:ext>
            </a:extLst>
          </p:cNvPr>
          <p:cNvPicPr>
            <a:picLocks noChangeAspect="1"/>
          </p:cNvPicPr>
          <p:nvPr/>
        </p:nvPicPr>
        <p:blipFill>
          <a:blip r:embed="rId3"/>
          <a:stretch>
            <a:fillRect/>
          </a:stretch>
        </p:blipFill>
        <p:spPr>
          <a:xfrm>
            <a:off x="770009" y="1665969"/>
            <a:ext cx="10515599" cy="249521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screenshot of launch success count for all sites, in a pie chart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All Launch Sites</a:t>
            </a:r>
          </a:p>
        </p:txBody>
      </p:sp>
      <p:pic>
        <p:nvPicPr>
          <p:cNvPr id="4" name="Picture 3" descr="Chart, pie chart&#10;&#10;Description automatically generated">
            <a:extLst>
              <a:ext uri="{FF2B5EF4-FFF2-40B4-BE49-F238E27FC236}">
                <a16:creationId xmlns:a16="http://schemas.microsoft.com/office/drawing/2014/main" id="{D8174162-C586-0687-642B-929BECD97180}"/>
              </a:ext>
            </a:extLst>
          </p:cNvPr>
          <p:cNvPicPr>
            <a:picLocks noChangeAspect="1"/>
          </p:cNvPicPr>
          <p:nvPr/>
        </p:nvPicPr>
        <p:blipFill>
          <a:blip r:embed="rId3"/>
          <a:stretch>
            <a:fillRect/>
          </a:stretch>
        </p:blipFill>
        <p:spPr>
          <a:xfrm>
            <a:off x="712468" y="2446484"/>
            <a:ext cx="10767064" cy="309295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Chart, pie chart&#10;&#10;Description automatically generated">
            <a:extLst>
              <a:ext uri="{FF2B5EF4-FFF2-40B4-BE49-F238E27FC236}">
                <a16:creationId xmlns:a16="http://schemas.microsoft.com/office/drawing/2014/main" id="{141F97E1-35EE-B097-1DF5-4149301BA382}"/>
              </a:ext>
            </a:extLst>
          </p:cNvPr>
          <p:cNvPicPr>
            <a:picLocks noChangeAspect="1"/>
          </p:cNvPicPr>
          <p:nvPr/>
        </p:nvPicPr>
        <p:blipFill rotWithShape="1">
          <a:blip r:embed="rId3"/>
          <a:srcRect l="3690" r="3690"/>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49" name="Freeform: Shape 48">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51" name="Freeform: Shape 50">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Launch Site with the highest Success Ratio</a:t>
            </a:r>
          </a:p>
        </p:txBody>
      </p:sp>
      <p:sp>
        <p:nvSpPr>
          <p:cNvPr id="53" name="Rectangle 5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5" name="Rectangle 5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lnSpcReduction="10000"/>
          </a:bodyPr>
          <a:lstStyle/>
          <a:p>
            <a:pPr marL="0" indent="0">
              <a:spcBef>
                <a:spcPts val="1400"/>
              </a:spcBef>
              <a:buNone/>
            </a:pPr>
            <a:r>
              <a:rPr lang="en-US" sz="6000" dirty="0"/>
              <a:t>Success Ratio of KSC LC 39A</a:t>
            </a:r>
          </a:p>
          <a:p>
            <a:pPr>
              <a:spcBef>
                <a:spcPts val="1400"/>
              </a:spcBef>
            </a:pPr>
            <a:endParaRPr lang="en-US" sz="1700" dirty="0"/>
          </a:p>
          <a:p>
            <a:pPr marL="0"/>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52908"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5075537C-CA84-1446-933C-8E9D027F9201}" type="slidenum">
              <a:rPr lang="en-US" sz="1200">
                <a:solidFill>
                  <a:schemeClr val="bg1"/>
                </a:solidFill>
                <a:latin typeface="Calibri" panose="020F0502020204030204"/>
              </a:rPr>
              <a:pPr>
                <a:lnSpc>
                  <a:spcPct val="90000"/>
                </a:lnSpc>
                <a:spcAft>
                  <a:spcPts val="600"/>
                </a:spcAft>
                <a:defRPr/>
              </a:pPr>
              <a:t>39</a:t>
            </a:fld>
            <a:endParaRPr lang="en-US" sz="1200" dirty="0">
              <a:solidFill>
                <a:schemeClr val="bg1"/>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7295287" cy="31234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With the growth in the Space Race, our company is determined to analyze the predictive metrics from other successful competitors to find the best parameters to ensure our missions are successful and to help drive down the cost to our consumers. </a:t>
            </a:r>
          </a:p>
          <a:p>
            <a:pPr>
              <a:spcBef>
                <a:spcPts val="1400"/>
              </a:spcBef>
            </a:pPr>
            <a:r>
              <a:rPr lang="en-US" sz="2200" dirty="0">
                <a:solidFill>
                  <a:schemeClr val="accent3">
                    <a:lumMod val="25000"/>
                  </a:schemeClr>
                </a:solidFill>
                <a:latin typeface="Abadi" panose="020B0604020104020204" pitchFamily="34" charset="0"/>
              </a:rPr>
              <a:t>How can we determine if an attempted mission launch will be successfully retrieved?</a:t>
            </a:r>
          </a:p>
          <a:p>
            <a:pPr>
              <a:spcBef>
                <a:spcPts val="1400"/>
              </a:spcBef>
            </a:pPr>
            <a:r>
              <a:rPr lang="en-US" sz="2200" dirty="0">
                <a:solidFill>
                  <a:schemeClr val="accent3">
                    <a:lumMod val="25000"/>
                  </a:schemeClr>
                </a:solidFill>
                <a:latin typeface="Abadi" panose="020B0604020104020204" pitchFamily="34" charset="0"/>
              </a:rPr>
              <a:t>What are the determining factors to improve the success rates of attempted recovery? </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2063" y="1813433"/>
            <a:ext cx="3826373"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7000 to 10000 </a:t>
            </a:r>
          </a:p>
          <a:p>
            <a:pPr>
              <a:lnSpc>
                <a:spcPct val="100000"/>
              </a:lnSpc>
              <a:spcBef>
                <a:spcPts val="1400"/>
              </a:spcBef>
            </a:pPr>
            <a:r>
              <a:rPr lang="en-US" sz="2200" dirty="0">
                <a:solidFill>
                  <a:schemeClr val="accent3">
                    <a:lumMod val="25000"/>
                  </a:schemeClr>
                </a:solidFill>
                <a:latin typeface="Abadi"/>
              </a:rPr>
              <a:t>Only two boosters carried a payload and only one succeeded</a:t>
            </a:r>
          </a:p>
          <a:p>
            <a:pPr>
              <a:lnSpc>
                <a:spcPct val="100000"/>
              </a:lnSpc>
              <a:spcBef>
                <a:spcPts val="1400"/>
              </a:spcBef>
            </a:pPr>
            <a:r>
              <a:rPr lang="en-US" sz="2200" dirty="0">
                <a:solidFill>
                  <a:schemeClr val="accent3">
                    <a:lumMod val="25000"/>
                  </a:schemeClr>
                </a:solidFill>
                <a:latin typeface="Abadi"/>
              </a:rPr>
              <a:t>4000 to 10000</a:t>
            </a:r>
          </a:p>
          <a:p>
            <a:pPr>
              <a:lnSpc>
                <a:spcPct val="100000"/>
              </a:lnSpc>
              <a:spcBef>
                <a:spcPts val="1400"/>
              </a:spcBef>
            </a:pPr>
            <a:r>
              <a:rPr lang="en-US" sz="2200" dirty="0">
                <a:solidFill>
                  <a:schemeClr val="accent3">
                    <a:lumMod val="25000"/>
                  </a:schemeClr>
                </a:solidFill>
                <a:latin typeface="Abadi"/>
              </a:rPr>
              <a:t>13 successful launches and 6 failed attempts between this weight</a:t>
            </a:r>
          </a:p>
          <a:p>
            <a:pPr>
              <a:lnSpc>
                <a:spcPct val="100000"/>
              </a:lnSpc>
              <a:spcBef>
                <a:spcPts val="1400"/>
              </a:spcBef>
            </a:pPr>
            <a:r>
              <a:rPr lang="en-US" sz="2200" dirty="0">
                <a:solidFill>
                  <a:schemeClr val="accent3">
                    <a:lumMod val="25000"/>
                  </a:schemeClr>
                </a:solidFill>
                <a:latin typeface="Abadi"/>
              </a:rPr>
              <a:t>0 to 10000</a:t>
            </a:r>
          </a:p>
          <a:p>
            <a:pPr>
              <a:lnSpc>
                <a:spcPct val="100000"/>
              </a:lnSpc>
              <a:spcBef>
                <a:spcPts val="1400"/>
              </a:spcBef>
            </a:pPr>
            <a:r>
              <a:rPr lang="en-US" sz="2200" dirty="0">
                <a:solidFill>
                  <a:schemeClr val="accent3">
                    <a:lumMod val="25000"/>
                  </a:schemeClr>
                </a:solidFill>
                <a:latin typeface="Abadi" panose="020B0604020104020204" pitchFamily="34" charset="0"/>
              </a:rPr>
              <a:t>There were more successful attempts than failed, with the successful attempts having a broad range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with different Ranges of Payload</a:t>
            </a:r>
          </a:p>
        </p:txBody>
      </p:sp>
      <p:pic>
        <p:nvPicPr>
          <p:cNvPr id="4" name="Picture 3" descr="Graphical user interface, application, Teams&#10;&#10;Description automatically generated">
            <a:extLst>
              <a:ext uri="{FF2B5EF4-FFF2-40B4-BE49-F238E27FC236}">
                <a16:creationId xmlns:a16="http://schemas.microsoft.com/office/drawing/2014/main" id="{4406F8D0-9E1F-7E29-479C-2DFD71F767C7}"/>
              </a:ext>
            </a:extLst>
          </p:cNvPr>
          <p:cNvPicPr>
            <a:picLocks noChangeAspect="1"/>
          </p:cNvPicPr>
          <p:nvPr/>
        </p:nvPicPr>
        <p:blipFill>
          <a:blip r:embed="rId3"/>
          <a:stretch>
            <a:fillRect/>
          </a:stretch>
        </p:blipFill>
        <p:spPr>
          <a:xfrm>
            <a:off x="6305924" y="1539544"/>
            <a:ext cx="5098764" cy="1431757"/>
          </a:xfrm>
          <a:prstGeom prst="rect">
            <a:avLst/>
          </a:prstGeom>
        </p:spPr>
      </p:pic>
      <p:pic>
        <p:nvPicPr>
          <p:cNvPr id="7" name="Picture 6" descr="Application&#10;&#10;Description automatically generated with low confidence">
            <a:extLst>
              <a:ext uri="{FF2B5EF4-FFF2-40B4-BE49-F238E27FC236}">
                <a16:creationId xmlns:a16="http://schemas.microsoft.com/office/drawing/2014/main" id="{43AE4547-E9F1-45DB-DCF5-7B7195A4E2CE}"/>
              </a:ext>
            </a:extLst>
          </p:cNvPr>
          <p:cNvPicPr>
            <a:picLocks noChangeAspect="1"/>
          </p:cNvPicPr>
          <p:nvPr/>
        </p:nvPicPr>
        <p:blipFill>
          <a:blip r:embed="rId4"/>
          <a:stretch>
            <a:fillRect/>
          </a:stretch>
        </p:blipFill>
        <p:spPr>
          <a:xfrm>
            <a:off x="4698436" y="4854905"/>
            <a:ext cx="5599288" cy="1572306"/>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A9F85318-AADD-84C8-5C8C-7C5253A8AE5E}"/>
              </a:ext>
            </a:extLst>
          </p:cNvPr>
          <p:cNvPicPr>
            <a:picLocks noChangeAspect="1"/>
          </p:cNvPicPr>
          <p:nvPr/>
        </p:nvPicPr>
        <p:blipFill>
          <a:blip r:embed="rId5"/>
          <a:stretch>
            <a:fillRect/>
          </a:stretch>
        </p:blipFill>
        <p:spPr>
          <a:xfrm>
            <a:off x="5404644" y="3144641"/>
            <a:ext cx="5285232" cy="148411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Classification Accuracy</a:t>
            </a:r>
          </a:p>
        </p:txBody>
      </p:sp>
      <p:sp>
        <p:nvSpPr>
          <p:cNvPr id="36" name="Rectangle 2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Chart, bar chart, histogram&#10;&#10;Description automatically generated">
            <a:extLst>
              <a:ext uri="{FF2B5EF4-FFF2-40B4-BE49-F238E27FC236}">
                <a16:creationId xmlns:a16="http://schemas.microsoft.com/office/drawing/2014/main" id="{43ED000C-8B00-048E-428E-84BA6A1525C2}"/>
              </a:ext>
            </a:extLst>
          </p:cNvPr>
          <p:cNvPicPr>
            <a:picLocks noChangeAspect="1"/>
          </p:cNvPicPr>
          <p:nvPr/>
        </p:nvPicPr>
        <p:blipFill rotWithShape="1">
          <a:blip r:embed="rId2"/>
          <a:srcRect l="7585" r="7584" b="-1"/>
          <a:stretch/>
        </p:blipFill>
        <p:spPr>
          <a:xfrm>
            <a:off x="576244" y="650494"/>
            <a:ext cx="5628018" cy="5324142"/>
          </a:xfrm>
          <a:prstGeom prst="rect">
            <a:avLst/>
          </a:prstGeom>
        </p:spPr>
      </p:pic>
      <p:sp>
        <p:nvSpPr>
          <p:cNvPr id="33" name="Rectangle 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marL="0" indent="0">
              <a:spcBef>
                <a:spcPts val="1400"/>
              </a:spcBef>
              <a:buNone/>
            </a:pPr>
            <a:r>
              <a:rPr lang="en-US" sz="4000" dirty="0"/>
              <a:t>The Tree Model Has the Highest Accuracy Ratings Out of All the Models</a:t>
            </a:r>
          </a:p>
          <a:p>
            <a:pPr marL="0" indent="0">
              <a:spcBef>
                <a:spcPts val="1400"/>
              </a:spcBef>
              <a:buNone/>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42</a:t>
            </a:fld>
            <a:endParaRPr lang="en-US" sz="1200" dirty="0">
              <a:solidFill>
                <a:prstClr val="black">
                  <a:tint val="75000"/>
                </a:prstClr>
              </a:solidFill>
              <a:latin typeface="Calibri" panose="020F0502020204030204"/>
            </a:endParaRPr>
          </a:p>
        </p:txBody>
      </p:sp>
      <p:sp>
        <p:nvSpPr>
          <p:cNvPr id="35" name="Rectangle 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399"/>
            <a:ext cx="3192389" cy="436981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Tree Model predicted the most accurate results based on our training. The actual data sets the landed at 12 and did not at 6 and the model predicted 15 landed and 3 did not which was higher than the other models.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Chart&#10;&#10;Description automatically generated with medium confidence">
            <a:extLst>
              <a:ext uri="{FF2B5EF4-FFF2-40B4-BE49-F238E27FC236}">
                <a16:creationId xmlns:a16="http://schemas.microsoft.com/office/drawing/2014/main" id="{674B4B5E-AACA-19CF-7E7F-B3EFF10B5679}"/>
              </a:ext>
            </a:extLst>
          </p:cNvPr>
          <p:cNvPicPr>
            <a:picLocks noChangeAspect="1"/>
          </p:cNvPicPr>
          <p:nvPr/>
        </p:nvPicPr>
        <p:blipFill>
          <a:blip r:embed="rId3"/>
          <a:stretch>
            <a:fillRect/>
          </a:stretch>
        </p:blipFill>
        <p:spPr>
          <a:xfrm>
            <a:off x="5042916" y="1670844"/>
            <a:ext cx="5715000" cy="45847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Conclusions</a:t>
            </a:r>
          </a:p>
        </p:txBody>
      </p:sp>
      <p:pic>
        <p:nvPicPr>
          <p:cNvPr id="11" name="Picture 10" descr="Long exposure of a rocket launch">
            <a:extLst>
              <a:ext uri="{FF2B5EF4-FFF2-40B4-BE49-F238E27FC236}">
                <a16:creationId xmlns:a16="http://schemas.microsoft.com/office/drawing/2014/main" id="{AC859146-077F-D0B3-7622-9F097894B207}"/>
              </a:ext>
            </a:extLst>
          </p:cNvPr>
          <p:cNvPicPr>
            <a:picLocks noChangeAspect="1"/>
          </p:cNvPicPr>
          <p:nvPr/>
        </p:nvPicPr>
        <p:blipFill>
          <a:blip r:embed="rId2"/>
          <a:srcRect l="18078" r="1807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513788" y="2333297"/>
            <a:ext cx="4840010" cy="3843666"/>
          </a:xfrm>
          <a:prstGeom prst="rect">
            <a:avLst/>
          </a:prstGeom>
        </p:spPr>
        <p:txBody>
          <a:bodyPr vert="horz" lIns="91440" tIns="45720" rIns="91440" bIns="45720" rtlCol="0">
            <a:normAutofit/>
          </a:bodyPr>
          <a:lstStyle/>
          <a:p>
            <a:pPr>
              <a:spcBef>
                <a:spcPts val="1400"/>
              </a:spcBef>
            </a:pPr>
            <a:r>
              <a:rPr lang="en-US" sz="2000" dirty="0"/>
              <a:t>When it comes to determining if a mission will land or not there are several factors that we take into consideration to determine the success rate</a:t>
            </a:r>
          </a:p>
          <a:p>
            <a:pPr>
              <a:spcBef>
                <a:spcPts val="1400"/>
              </a:spcBef>
            </a:pPr>
            <a:r>
              <a:rPr lang="en-US" sz="2000" dirty="0"/>
              <a:t>The Payload size, the intended orbit type,  launch location, and more, have a dramatic impact on the success of a mission attempt and with the right information we can predict success. </a:t>
            </a:r>
          </a:p>
          <a:p>
            <a:pPr>
              <a:spcBef>
                <a:spcPts val="1400"/>
              </a:spcBef>
            </a:pPr>
            <a:r>
              <a:rPr lang="en-US" sz="2000" dirty="0"/>
              <a:t>Using the predictive model built with a  Regression Tree, we can give the expected accuracy with a confidence of 87.5%.</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44</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Computer script on a screen">
            <a:extLst>
              <a:ext uri="{FF2B5EF4-FFF2-40B4-BE49-F238E27FC236}">
                <a16:creationId xmlns:a16="http://schemas.microsoft.com/office/drawing/2014/main" id="{F8319E25-3B13-D42E-F410-05D448E2AAEE}"/>
              </a:ext>
            </a:extLst>
          </p:cNvPr>
          <p:cNvPicPr>
            <a:picLocks noChangeAspect="1"/>
          </p:cNvPicPr>
          <p:nvPr/>
        </p:nvPicPr>
        <p:blipFill rotWithShape="1">
          <a:blip r:embed="rId3"/>
          <a:srcRect r="5882" b="-1"/>
          <a:stretch/>
        </p:blipFill>
        <p:spPr>
          <a:xfrm>
            <a:off x="-226938" y="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dirty="0"/>
              <a:t>Skills Network Labs: used to build and run the code, models and Plotly Dash App</a:t>
            </a:r>
          </a:p>
          <a:p>
            <a:pPr>
              <a:spcBef>
                <a:spcPts val="1400"/>
              </a:spcBef>
            </a:pPr>
            <a:r>
              <a:rPr lang="en-US" sz="2000" dirty="0"/>
              <a:t>Data used from </a:t>
            </a:r>
            <a:r>
              <a:rPr lang="en-US" sz="2000" dirty="0">
                <a:hlinkClick r:id="rId4"/>
              </a:rPr>
              <a:t>SpaceX API</a:t>
            </a:r>
            <a:endParaRPr lang="en-US" sz="2000" dirty="0"/>
          </a:p>
          <a:p>
            <a:pPr>
              <a:spcBef>
                <a:spcPts val="1400"/>
              </a:spcBef>
            </a:pPr>
            <a:r>
              <a:rPr lang="en-US" sz="2000" dirty="0"/>
              <a:t>Data used from </a:t>
            </a:r>
            <a:r>
              <a:rPr lang="en-US" sz="2000" dirty="0">
                <a:hlinkClick r:id="rId5"/>
              </a:rPr>
              <a:t>Wikipedia</a:t>
            </a:r>
            <a:endParaRPr lang="en-US" sz="2000" dirty="0"/>
          </a:p>
          <a:p>
            <a:pPr>
              <a:spcBef>
                <a:spcPts val="1400"/>
              </a:spcBef>
            </a:pPr>
            <a:r>
              <a:rPr lang="en-US" sz="2000" dirty="0"/>
              <a:t>All Instructors and Course Authors in the IBM Data Science Program.</a:t>
            </a:r>
          </a:p>
          <a:p>
            <a:pPr>
              <a:spcBef>
                <a:spcPts val="1400"/>
              </a:spcBef>
            </a:pPr>
            <a:endParaRPr lang="en-US" sz="2000" dirty="0"/>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45</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Describing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Describing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07235" y="1443673"/>
            <a:ext cx="4640263" cy="5283698"/>
          </a:xfrm>
          <a:prstGeom prst="rect">
            <a:avLst/>
          </a:prstGeom>
        </p:spPr>
        <p:txBody>
          <a:bodyPr vert="horz" lIns="91440" tIns="45720" rIns="91440" bIns="45720" rtlCol="0" anchor="t">
            <a:noAutofit/>
          </a:bodyPr>
          <a:lstStyle/>
          <a:p>
            <a:pPr marL="342900" indent="-342900">
              <a:lnSpc>
                <a:spcPct val="100000"/>
              </a:lnSpc>
              <a:spcBef>
                <a:spcPts val="1400"/>
              </a:spcBef>
              <a:buFont typeface="+mj-lt"/>
              <a:buAutoNum type="arabicParenR"/>
            </a:pPr>
            <a:r>
              <a:rPr lang="en-US" sz="2000" b="0" i="0" u="none" strike="noStrike" dirty="0">
                <a:effectLst/>
                <a:latin typeface="-apple-system"/>
              </a:rPr>
              <a:t>The </a:t>
            </a:r>
            <a:r>
              <a:rPr lang="en-US" sz="2000" b="0" i="0" u="none" strike="noStrike" dirty="0">
                <a:effectLst/>
                <a:latin typeface="-apple-system"/>
                <a:hlinkClick r:id="rId4"/>
              </a:rPr>
              <a:t>Space X API</a:t>
            </a:r>
            <a:r>
              <a:rPr lang="en-US" sz="2000" b="0" i="0" u="none" strike="noStrike" dirty="0">
                <a:effectLst/>
                <a:latin typeface="-apple-system"/>
              </a:rPr>
              <a:t>  contains massive information about SpaceX launches</a:t>
            </a:r>
          </a:p>
          <a:p>
            <a:pPr marL="342900" indent="-342900">
              <a:lnSpc>
                <a:spcPct val="100000"/>
              </a:lnSpc>
              <a:spcBef>
                <a:spcPts val="1400"/>
              </a:spcBef>
              <a:buFont typeface="+mj-lt"/>
              <a:buAutoNum type="arabicParenR"/>
            </a:pPr>
            <a:r>
              <a:rPr lang="en-US" sz="2000" dirty="0">
                <a:latin typeface="-apple-system"/>
              </a:rPr>
              <a:t>I started with </a:t>
            </a:r>
            <a:r>
              <a:rPr lang="en-US" sz="2000" b="0" i="0" u="none" strike="noStrike" dirty="0">
                <a:effectLst/>
                <a:latin typeface="-apple-system"/>
              </a:rPr>
              <a:t>requesting rocket launch data from the SpaceX API</a:t>
            </a:r>
          </a:p>
          <a:p>
            <a:pPr marL="342900" indent="-342900">
              <a:lnSpc>
                <a:spcPct val="100000"/>
              </a:lnSpc>
              <a:spcBef>
                <a:spcPts val="1400"/>
              </a:spcBef>
              <a:buFont typeface="+mj-lt"/>
              <a:buAutoNum type="arabicParenR"/>
            </a:pPr>
            <a:r>
              <a:rPr lang="en-US" sz="2000" dirty="0">
                <a:latin typeface="-apple-system"/>
              </a:rPr>
              <a:t>Using the response.status_code, we can verify if the request is successful. In our case it returned a 200 which means okay. </a:t>
            </a:r>
          </a:p>
          <a:p>
            <a:pPr marL="342900" indent="-342900">
              <a:lnSpc>
                <a:spcPct val="100000"/>
              </a:lnSpc>
              <a:spcBef>
                <a:spcPts val="1400"/>
              </a:spcBef>
              <a:buFont typeface="+mj-lt"/>
              <a:buAutoNum type="arabicParenR"/>
            </a:pPr>
            <a:r>
              <a:rPr lang="en-US" sz="2000" dirty="0">
                <a:latin typeface="-apple-system"/>
              </a:rPr>
              <a:t>I then decoded the response content as a Json using .json() , and turned it into a dataframe using .json_normalize()</a:t>
            </a:r>
          </a:p>
          <a:p>
            <a:pPr marL="342900" indent="-342900">
              <a:lnSpc>
                <a:spcPct val="100000"/>
              </a:lnSpc>
              <a:spcBef>
                <a:spcPts val="1400"/>
              </a:spcBef>
              <a:buFont typeface="+mj-lt"/>
              <a:buAutoNum type="arabicParenR"/>
            </a:pPr>
            <a:r>
              <a:rPr lang="en-US" sz="2000" dirty="0">
                <a:solidFill>
                  <a:schemeClr val="accent3">
                    <a:lumMod val="25000"/>
                  </a:schemeClr>
                </a:solidFill>
                <a:latin typeface="-apple-system"/>
              </a:rPr>
              <a:t>Now we having a workable DataFrame, that we can use for further analysis</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hlinkClick r:id="rId5"/>
              </a:rPr>
              <a:t>Git Hub Link to Data Collection API </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Shape, icon, arrow&#10;&#10;Description automatically generated">
            <a:extLst>
              <a:ext uri="{FF2B5EF4-FFF2-40B4-BE49-F238E27FC236}">
                <a16:creationId xmlns:a16="http://schemas.microsoft.com/office/drawing/2014/main" id="{DA349E2A-559E-F447-270D-AA30049AEB00}"/>
              </a:ext>
            </a:extLst>
          </p:cNvPr>
          <p:cNvPicPr>
            <a:picLocks noChangeAspect="1"/>
          </p:cNvPicPr>
          <p:nvPr/>
        </p:nvPicPr>
        <p:blipFill>
          <a:blip r:embed="rId6"/>
          <a:stretch>
            <a:fillRect/>
          </a:stretch>
        </p:blipFill>
        <p:spPr>
          <a:xfrm>
            <a:off x="6305204" y="1503619"/>
            <a:ext cx="4819135" cy="481913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6098875" cy="4634923"/>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Wikipedia hosts </a:t>
            </a:r>
            <a:r>
              <a:rPr lang="en-US" sz="2200" dirty="0">
                <a:solidFill>
                  <a:schemeClr val="accent3">
                    <a:lumMod val="25000"/>
                  </a:schemeClr>
                </a:solidFill>
                <a:latin typeface="Abadi" panose="020B0604020104020204" pitchFamily="34" charset="0"/>
                <a:hlinkClick r:id="rId3"/>
              </a:rPr>
              <a:t>historical launch records for Falcon 9 and Falcon Heavy Launches</a:t>
            </a:r>
            <a:r>
              <a:rPr lang="en-US" sz="2200" dirty="0">
                <a:solidFill>
                  <a:schemeClr val="accent3">
                    <a:lumMod val="25000"/>
                  </a:schemeClr>
                </a:solidFill>
                <a:latin typeface="Abadi" panose="020B0604020104020204" pitchFamily="34" charset="0"/>
              </a:rPr>
              <a:t> </a:t>
            </a:r>
          </a:p>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We’ll utilize web scraping to extract critical data we need. Using the requests.get() to request the HTML page as an HTTP response</a:t>
            </a:r>
          </a:p>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We then take advantage of the Beautiful Soup object to create an object that holds the information that I’ll use to draw out a solid conclusion</a:t>
            </a:r>
          </a:p>
          <a:p>
            <a:pPr>
              <a:lnSpc>
                <a:spcPct val="100000"/>
              </a:lnSpc>
              <a:spcBef>
                <a:spcPts val="1400"/>
              </a:spcBef>
            </a:pPr>
            <a:r>
              <a:rPr lang="en-US" sz="2200" dirty="0">
                <a:solidFill>
                  <a:schemeClr val="accent3">
                    <a:lumMod val="25000"/>
                  </a:schemeClr>
                </a:solidFill>
                <a:latin typeface="Abadi" panose="020B0604020104020204" pitchFamily="34" charset="0"/>
              </a:rPr>
              <a:t>A Link </a:t>
            </a:r>
            <a:r>
              <a:rPr lang="en-US" sz="2200" dirty="0">
                <a:solidFill>
                  <a:schemeClr val="accent3">
                    <a:lumMod val="25000"/>
                  </a:schemeClr>
                </a:solidFill>
                <a:latin typeface="Abadi" panose="020B0604020104020204" pitchFamily="34" charset="0"/>
                <a:hlinkClick r:id="rId4"/>
              </a:rPr>
              <a:t>to the GitHub Code I used for WebScraping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picture containing text, clock, gauge&#10;&#10;Description automatically generated">
            <a:extLst>
              <a:ext uri="{FF2B5EF4-FFF2-40B4-BE49-F238E27FC236}">
                <a16:creationId xmlns:a16="http://schemas.microsoft.com/office/drawing/2014/main" id="{98494483-A059-99F2-F8D0-F48B2EB403FE}"/>
              </a:ext>
            </a:extLst>
          </p:cNvPr>
          <p:cNvPicPr>
            <a:picLocks noChangeAspect="1"/>
          </p:cNvPicPr>
          <p:nvPr/>
        </p:nvPicPr>
        <p:blipFill>
          <a:blip r:embed="rId5"/>
          <a:stretch>
            <a:fillRect/>
          </a:stretch>
        </p:blipFill>
        <p:spPr>
          <a:xfrm>
            <a:off x="6412437" y="1273815"/>
            <a:ext cx="5045535" cy="50455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054"/>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For Both the SpaceX API &amp; the Web Scraping I:</a:t>
            </a:r>
          </a:p>
          <a:p>
            <a:pPr>
              <a:buSzPct val="100000"/>
              <a:buFont typeface="Wingdings" pitchFamily="2" charset="2"/>
              <a:buChar char="ü"/>
            </a:pPr>
            <a:r>
              <a:rPr lang="en-US" sz="2200" dirty="0">
                <a:solidFill>
                  <a:schemeClr val="accent3">
                    <a:lumMod val="25000"/>
                  </a:schemeClr>
                </a:solidFill>
                <a:latin typeface="Abadi" panose="020B0604020104020204" pitchFamily="34" charset="0"/>
              </a:rPr>
              <a:t>Dropped columns that would have no meaning with our objective</a:t>
            </a:r>
          </a:p>
          <a:p>
            <a:pPr>
              <a:buSzPct val="100000"/>
              <a:buFont typeface="Wingdings" pitchFamily="2" charset="2"/>
              <a:buChar char="ü"/>
            </a:pPr>
            <a:r>
              <a:rPr lang="en-US" sz="2200" dirty="0">
                <a:solidFill>
                  <a:schemeClr val="accent3">
                    <a:lumMod val="25000"/>
                  </a:schemeClr>
                </a:solidFill>
                <a:latin typeface="Abadi" panose="020B0604020104020204" pitchFamily="34" charset="0"/>
              </a:rPr>
              <a:t>Used isnull( ) and replace( ) to find null values and replace them with the mean to better fill in and preserve the data. </a:t>
            </a:r>
          </a:p>
          <a:p>
            <a:pPr>
              <a:buSzPct val="100000"/>
              <a:buFont typeface="Wingdings" pitchFamily="2" charset="2"/>
              <a:buChar char="ü"/>
            </a:pPr>
            <a:r>
              <a:rPr lang="en-US" sz="2200" dirty="0">
                <a:solidFill>
                  <a:schemeClr val="accent3">
                    <a:lumMod val="25000"/>
                  </a:schemeClr>
                </a:solidFill>
                <a:latin typeface="Abadi" panose="020B0604020104020204" pitchFamily="34" charset="0"/>
              </a:rPr>
              <a:t>Collected the number of Launches per Launch Site with value_counts( ) as well as determining the type of Orbit per launch</a:t>
            </a:r>
          </a:p>
          <a:p>
            <a:pPr>
              <a:buSzPct val="100000"/>
              <a:buFont typeface="Wingdings" pitchFamily="2" charset="2"/>
              <a:buChar char="ü"/>
            </a:pPr>
            <a:r>
              <a:rPr lang="en-US" sz="2200" dirty="0">
                <a:solidFill>
                  <a:schemeClr val="accent3">
                    <a:lumMod val="25000"/>
                  </a:schemeClr>
                </a:solidFill>
                <a:latin typeface="Abadi" panose="020B0604020104020204" pitchFamily="34" charset="0"/>
              </a:rPr>
              <a:t>Used one hot encoding to convert Object type data into numerical data for calculating impact on the goal. </a:t>
            </a:r>
          </a:p>
          <a:p>
            <a:pPr>
              <a:buSzPct val="100000"/>
              <a:buFont typeface="Wingdings" pitchFamily="2" charset="2"/>
              <a:buChar char="ü"/>
            </a:pPr>
            <a:r>
              <a:rPr lang="en-US" sz="2200" dirty="0">
                <a:solidFill>
                  <a:schemeClr val="accent3">
                    <a:lumMod val="25000"/>
                  </a:schemeClr>
                </a:solidFill>
                <a:latin typeface="Abadi" panose="020B0604020104020204" pitchFamily="34" charset="0"/>
              </a:rPr>
              <a:t>Left the Data Frame in the perfect state for comparison, and analysis</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 Link to </a:t>
            </a:r>
            <a:r>
              <a:rPr lang="en-US" sz="2200" dirty="0">
                <a:solidFill>
                  <a:schemeClr val="accent3">
                    <a:lumMod val="25000"/>
                  </a:schemeClr>
                </a:solidFill>
                <a:latin typeface="Abadi" panose="020B0604020104020204" pitchFamily="34" charset="0"/>
                <a:hlinkClick r:id="rId3"/>
              </a:rPr>
              <a:t>the Git Hub Code Used to Wrangle my Data</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77673844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834</TotalTime>
  <Words>1721</Words>
  <Application>Microsoft Macintosh PowerPoint</Application>
  <PresentationFormat>Widescreen</PresentationFormat>
  <Paragraphs>209</Paragraphs>
  <Slides>46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-apple-system</vt: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dontai wilson</cp:lastModifiedBy>
  <cp:revision>199</cp:revision>
  <dcterms:created xsi:type="dcterms:W3CDTF">2021-04-29T18:58:34Z</dcterms:created>
  <dcterms:modified xsi:type="dcterms:W3CDTF">2023-01-29T01:05:45Z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